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3" r:id="rId3"/>
    <p:sldId id="262" r:id="rId4"/>
    <p:sldId id="266" r:id="rId5"/>
    <p:sldId id="265" r:id="rId6"/>
    <p:sldId id="268" r:id="rId7"/>
    <p:sldId id="267" r:id="rId8"/>
    <p:sldId id="269" r:id="rId9"/>
    <p:sldId id="270" r:id="rId10"/>
    <p:sldId id="271" r:id="rId11"/>
    <p:sldId id="257" r:id="rId12"/>
    <p:sldId id="272" r:id="rId13"/>
    <p:sldId id="273" r:id="rId14"/>
    <p:sldId id="274" r:id="rId15"/>
    <p:sldId id="275" r:id="rId16"/>
    <p:sldId id="260" r:id="rId17"/>
    <p:sldId id="258" r:id="rId18"/>
    <p:sldId id="259" r:id="rId19"/>
    <p:sldId id="261" r:id="rId2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5" d="100"/>
          <a:sy n="65" d="100"/>
        </p:scale>
        <p:origin x="-576" y="-114"/>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DF59BA99-6F08-4ABE-A4C3-DD6EE5F711BB}" type="datetimeFigureOut">
              <a:rPr lang="en-US" smtClean="0"/>
              <a:pPr/>
              <a:t>12/6/2011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8E72B20-463C-4CF0-89D8-86C88D2DA3DA}"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F59BA99-6F08-4ABE-A4C3-DD6EE5F711BB}" type="datetimeFigureOut">
              <a:rPr lang="en-US" smtClean="0"/>
              <a:pPr/>
              <a:t>12/6/2011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8E72B20-463C-4CF0-89D8-86C88D2DA3DA}"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F59BA99-6F08-4ABE-A4C3-DD6EE5F711BB}" type="datetimeFigureOut">
              <a:rPr lang="en-US" smtClean="0"/>
              <a:pPr/>
              <a:t>12/6/2011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8E72B20-463C-4CF0-89D8-86C88D2DA3DA}"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F59BA99-6F08-4ABE-A4C3-DD6EE5F711BB}" type="datetimeFigureOut">
              <a:rPr lang="en-US" smtClean="0"/>
              <a:pPr/>
              <a:t>12/6/2011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8E72B20-463C-4CF0-89D8-86C88D2DA3DA}"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F59BA99-6F08-4ABE-A4C3-DD6EE5F711BB}" type="datetimeFigureOut">
              <a:rPr lang="en-US" smtClean="0"/>
              <a:pPr/>
              <a:t>12/6/2011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8E72B20-463C-4CF0-89D8-86C88D2DA3DA}"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DF59BA99-6F08-4ABE-A4C3-DD6EE5F711BB}" type="datetimeFigureOut">
              <a:rPr lang="en-US" smtClean="0"/>
              <a:pPr/>
              <a:t>12/6/2011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8E72B20-463C-4CF0-89D8-86C88D2DA3DA}"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DF59BA99-6F08-4ABE-A4C3-DD6EE5F711BB}" type="datetimeFigureOut">
              <a:rPr lang="en-US" smtClean="0"/>
              <a:pPr/>
              <a:t>12/6/2011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8E72B20-463C-4CF0-89D8-86C88D2DA3DA}"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DF59BA99-6F08-4ABE-A4C3-DD6EE5F711BB}" type="datetimeFigureOut">
              <a:rPr lang="en-US" smtClean="0"/>
              <a:pPr/>
              <a:t>12/6/2011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8E72B20-463C-4CF0-89D8-86C88D2DA3DA}"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F59BA99-6F08-4ABE-A4C3-DD6EE5F711BB}" type="datetimeFigureOut">
              <a:rPr lang="en-US" smtClean="0"/>
              <a:pPr/>
              <a:t>12/6/2011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8E72B20-463C-4CF0-89D8-86C88D2DA3DA}"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F59BA99-6F08-4ABE-A4C3-DD6EE5F711BB}" type="datetimeFigureOut">
              <a:rPr lang="en-US" smtClean="0"/>
              <a:pPr/>
              <a:t>12/6/2011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8E72B20-463C-4CF0-89D8-86C88D2DA3DA}"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F59BA99-6F08-4ABE-A4C3-DD6EE5F711BB}" type="datetimeFigureOut">
              <a:rPr lang="en-US" smtClean="0"/>
              <a:pPr/>
              <a:t>12/6/2011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8E72B20-463C-4CF0-89D8-86C88D2DA3DA}"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F59BA99-6F08-4ABE-A4C3-DD6EE5F711BB}" type="datetimeFigureOut">
              <a:rPr lang="en-US" smtClean="0"/>
              <a:pPr/>
              <a:t>12/6/2011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8E72B20-463C-4CF0-89D8-86C88D2DA3DA}"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hyperlink" Target="http://topics.nytimes.com/top/reference/timestopics/people/m/michael_g_mullen/index.html?inline=nyt-per" TargetMode="External"/><Relationship Id="rId2" Type="http://schemas.openxmlformats.org/officeDocument/2006/relationships/hyperlink" Target="http://topics.nytimes.com/top/reference/timestopics/people/b/elisabeth_bumiller/index.html?inline=nyt-per" TargetMode="External"/><Relationship Id="rId1" Type="http://schemas.openxmlformats.org/officeDocument/2006/relationships/slideLayout" Target="../slideLayouts/slideLayout2.xml"/><Relationship Id="rId4" Type="http://schemas.openxmlformats.org/officeDocument/2006/relationships/hyperlink" Target="http://topics.nytimes.com/top/reference/timestopics/organizations/j/joint_chiefs_of_staff/index.html?inline=nyt-org" TargetMode="Externa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http://dreamact.info/faq#1n5262" TargetMode="External"/><Relationship Id="rId2" Type="http://schemas.openxmlformats.org/officeDocument/2006/relationships/hyperlink" Target="http://dreamact.info/faq#1n5272"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image" Target="../media/image3.jpe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228600" y="762000"/>
            <a:ext cx="8763000" cy="4524315"/>
          </a:xfrm>
          <a:prstGeom prst="rect">
            <a:avLst/>
          </a:prstGeom>
          <a:noFill/>
        </p:spPr>
        <p:txBody>
          <a:bodyPr wrap="square" rtlCol="0">
            <a:spAutoFit/>
          </a:bodyPr>
          <a:lstStyle/>
          <a:p>
            <a:r>
              <a:rPr lang="en-US" sz="3600" dirty="0" smtClean="0"/>
              <a:t>Do-Now: Is it </a:t>
            </a:r>
            <a:r>
              <a:rPr lang="en-US" sz="3600" u="sng" dirty="0" smtClean="0"/>
              <a:t>Constitutiona</a:t>
            </a:r>
            <a:r>
              <a:rPr lang="en-US" sz="3600" dirty="0" smtClean="0"/>
              <a:t>l for the government limit someone’s rights or treat them differently based on…</a:t>
            </a:r>
          </a:p>
          <a:p>
            <a:pPr marL="914400" indent="-914400">
              <a:buFont typeface="+mj-lt"/>
              <a:buAutoNum type="arabicPeriod"/>
            </a:pPr>
            <a:r>
              <a:rPr lang="en-US" sz="3600" dirty="0" smtClean="0"/>
              <a:t>Their religion?</a:t>
            </a:r>
          </a:p>
          <a:p>
            <a:pPr marL="914400" indent="-914400">
              <a:buFont typeface="+mj-lt"/>
              <a:buAutoNum type="arabicPeriod"/>
            </a:pPr>
            <a:r>
              <a:rPr lang="en-US" sz="3600" dirty="0" smtClean="0"/>
              <a:t>The amount of money they make</a:t>
            </a:r>
            <a:r>
              <a:rPr lang="en-US" sz="3600" dirty="0" smtClean="0"/>
              <a:t>?</a:t>
            </a:r>
          </a:p>
          <a:p>
            <a:pPr marL="914400" indent="-914400">
              <a:buFont typeface="+mj-lt"/>
              <a:buAutoNum type="arabicPeriod"/>
            </a:pPr>
            <a:r>
              <a:rPr lang="en-US" sz="3600" dirty="0" smtClean="0"/>
              <a:t>Their sexual orientation? </a:t>
            </a:r>
            <a:endParaRPr lang="en-US" sz="3600" dirty="0" smtClean="0"/>
          </a:p>
          <a:p>
            <a:pPr marL="914400" indent="-914400">
              <a:buFont typeface="+mj-lt"/>
              <a:buAutoNum type="arabicPeriod"/>
            </a:pPr>
            <a:r>
              <a:rPr lang="en-US" sz="3600" dirty="0" smtClean="0"/>
              <a:t>Their race?</a:t>
            </a:r>
          </a:p>
          <a:p>
            <a:pPr marL="914400" indent="-914400">
              <a:buFont typeface="+mj-lt"/>
              <a:buAutoNum type="arabicPeriod"/>
            </a:pPr>
            <a:r>
              <a:rPr lang="en-US" sz="3600" dirty="0" smtClean="0"/>
              <a:t>Their gender? (male or female</a:t>
            </a:r>
            <a:r>
              <a:rPr lang="en-US" sz="3600" dirty="0" smtClean="0"/>
              <a:t>)</a:t>
            </a:r>
            <a:endParaRPr lang="en-US" sz="3600" dirty="0" smtClean="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Big question for today</a:t>
            </a:r>
            <a:endParaRPr lang="en-US" dirty="0"/>
          </a:p>
        </p:txBody>
      </p:sp>
      <p:sp>
        <p:nvSpPr>
          <p:cNvPr id="3" name="Content Placeholder 2"/>
          <p:cNvSpPr>
            <a:spLocks noGrp="1"/>
          </p:cNvSpPr>
          <p:nvPr>
            <p:ph idx="1"/>
          </p:nvPr>
        </p:nvSpPr>
        <p:spPr/>
        <p:txBody>
          <a:bodyPr>
            <a:normAutofit/>
          </a:bodyPr>
          <a:lstStyle/>
          <a:p>
            <a:r>
              <a:rPr lang="en-US" sz="6600" dirty="0" smtClean="0"/>
              <a:t>What rights should Americans be entitled to as part of the US military?</a:t>
            </a:r>
            <a:endParaRPr lang="en-US" sz="6600"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l"/>
            <a:r>
              <a:rPr lang="en-US" dirty="0" smtClean="0"/>
              <a:t>The military had a policy that limited the rights of certain individuals…</a:t>
            </a:r>
            <a:endParaRPr lang="en-US" dirty="0"/>
          </a:p>
        </p:txBody>
      </p:sp>
      <p:sp>
        <p:nvSpPr>
          <p:cNvPr id="3" name="Content Placeholder 2"/>
          <p:cNvSpPr>
            <a:spLocks noGrp="1"/>
          </p:cNvSpPr>
          <p:nvPr>
            <p:ph idx="1"/>
          </p:nvPr>
        </p:nvSpPr>
        <p:spPr/>
        <p:txBody>
          <a:bodyPr/>
          <a:lstStyle/>
          <a:p>
            <a:r>
              <a:rPr lang="en-US" dirty="0" smtClean="0"/>
              <a:t>We are going to read two versions of it.</a:t>
            </a:r>
          </a:p>
          <a:p>
            <a:r>
              <a:rPr lang="en-US" dirty="0" smtClean="0"/>
              <a:t>Silently read version one and answer the questions. Be prepared to share your answers.</a:t>
            </a:r>
          </a:p>
          <a:p>
            <a:pPr>
              <a:buNone/>
            </a:pPr>
            <a:endParaRPr lang="en-US" dirty="0" smtClean="0"/>
          </a:p>
          <a:p>
            <a:r>
              <a:rPr lang="en-US" dirty="0" smtClean="0"/>
              <a:t>Now read version two. </a:t>
            </a:r>
          </a:p>
          <a:p>
            <a:r>
              <a:rPr lang="en-US" dirty="0" smtClean="0"/>
              <a:t>Silently read version two and answer the questions. Be prepared to share your answers.  </a:t>
            </a:r>
            <a:endParaRPr 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533400"/>
            <a:ext cx="8229600" cy="5592763"/>
          </a:xfrm>
        </p:spPr>
        <p:txBody>
          <a:bodyPr>
            <a:normAutofit fontScale="70000" lnSpcReduction="20000"/>
          </a:bodyPr>
          <a:lstStyle/>
          <a:p>
            <a:pPr>
              <a:buNone/>
            </a:pPr>
            <a:r>
              <a:rPr lang="en-US" sz="5100" dirty="0" smtClean="0"/>
              <a:t>“Don’t ask, don’t tell”— version one</a:t>
            </a:r>
          </a:p>
          <a:p>
            <a:pPr>
              <a:buNone/>
            </a:pPr>
            <a:endParaRPr lang="en-US" dirty="0" smtClean="0"/>
          </a:p>
          <a:p>
            <a:pPr>
              <a:buNone/>
            </a:pPr>
            <a:r>
              <a:rPr lang="en-US" dirty="0" smtClean="0"/>
              <a:t>The </a:t>
            </a:r>
            <a:r>
              <a:rPr lang="en-US" dirty="0" smtClean="0"/>
              <a:t>presence in the armed forces of persons who are </a:t>
            </a:r>
            <a:r>
              <a:rPr lang="en-US" u="sng" dirty="0" smtClean="0"/>
              <a:t>Muslim</a:t>
            </a:r>
            <a:r>
              <a:rPr lang="en-US" dirty="0" smtClean="0"/>
              <a:t> would create an unacceptable risk to the high standards of morale, good order and discipline, and unit cohesion that are the essence of military capability. […]</a:t>
            </a:r>
          </a:p>
          <a:p>
            <a:pPr>
              <a:buNone/>
            </a:pPr>
            <a:r>
              <a:rPr lang="en-US" dirty="0" smtClean="0"/>
              <a:t>A member of the armed forces shall be separated from the armed forces under regulations prescribed by the Secretary of Defense if one or more of the following findings is made and approved in accordance with procedures set forth in such regulations:</a:t>
            </a:r>
          </a:p>
          <a:p>
            <a:pPr>
              <a:buNone/>
            </a:pPr>
            <a:r>
              <a:rPr lang="en-US" dirty="0" smtClean="0"/>
              <a:t>(1) That the member has engaged in, attempted to engage in, or solicited another to engage in </a:t>
            </a:r>
            <a:r>
              <a:rPr lang="en-US" u="sng" dirty="0" smtClean="0"/>
              <a:t>religious activities related to the Muslim faith</a:t>
            </a:r>
            <a:endParaRPr lang="en-US" dirty="0" smtClean="0"/>
          </a:p>
          <a:p>
            <a:pPr>
              <a:buNone/>
            </a:pPr>
            <a:r>
              <a:rPr lang="en-US" dirty="0" smtClean="0"/>
              <a:t>(2) That the member has stated that he or she is a </a:t>
            </a:r>
            <a:r>
              <a:rPr lang="en-US" u="sng" dirty="0" smtClean="0"/>
              <a:t>Muslim, practices Islam</a:t>
            </a:r>
            <a:r>
              <a:rPr lang="en-US" dirty="0" smtClean="0"/>
              <a:t>, or words to that effect…</a:t>
            </a:r>
          </a:p>
          <a:p>
            <a:pPr>
              <a:buNone/>
            </a:pPr>
            <a:r>
              <a:rPr lang="en-US" dirty="0" smtClean="0"/>
              <a:t>(3) That the member has married or attempted to marry a person that is Muslim…</a:t>
            </a:r>
          </a:p>
          <a:p>
            <a:pPr>
              <a:buNone/>
            </a:pPr>
            <a:endParaRPr lang="en-US"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838200"/>
            <a:ext cx="8229600" cy="5287963"/>
          </a:xfrm>
        </p:spPr>
        <p:txBody>
          <a:bodyPr>
            <a:normAutofit/>
          </a:bodyPr>
          <a:lstStyle/>
          <a:p>
            <a:pPr marL="514350" lvl="0" indent="-514350">
              <a:buFont typeface="+mj-lt"/>
              <a:buAutoNum type="arabicPeriod"/>
            </a:pPr>
            <a:r>
              <a:rPr lang="en-US" dirty="0" smtClean="0"/>
              <a:t>Why might the military believe that Muslims pose an “unacceptable risk” to the military as an institution? </a:t>
            </a:r>
          </a:p>
          <a:p>
            <a:pPr marL="514350" lvl="0" indent="-514350">
              <a:buFont typeface="+mj-lt"/>
              <a:buAutoNum type="arabicPeriod"/>
            </a:pPr>
            <a:endParaRPr lang="en-US" dirty="0" smtClean="0"/>
          </a:p>
          <a:p>
            <a:pPr marL="514350" lvl="0" indent="-514350">
              <a:buFont typeface="+mj-lt"/>
              <a:buAutoNum type="arabicPeriod"/>
            </a:pPr>
            <a:r>
              <a:rPr lang="en-US" dirty="0" smtClean="0"/>
              <a:t>What </a:t>
            </a:r>
            <a:r>
              <a:rPr lang="en-US" dirty="0" smtClean="0"/>
              <a:t>3 things could get a person of the Islamic faith kicked out of the military? </a:t>
            </a:r>
          </a:p>
          <a:p>
            <a:pPr marL="514350" indent="-514350">
              <a:buNone/>
            </a:pPr>
            <a:r>
              <a:rPr lang="en-US" dirty="0" smtClean="0"/>
              <a:t> </a:t>
            </a:r>
          </a:p>
          <a:p>
            <a:pPr marL="514350" lvl="0" indent="-514350">
              <a:buNone/>
            </a:pPr>
            <a:r>
              <a:rPr lang="en-US" dirty="0" smtClean="0"/>
              <a:t>3. In </a:t>
            </a:r>
            <a:r>
              <a:rPr lang="en-US" dirty="0" smtClean="0"/>
              <a:t>your opinion, is this policy in violation of the civil rights of Muslims? Explain. </a:t>
            </a:r>
          </a:p>
          <a:p>
            <a:pPr>
              <a:buNone/>
            </a:pPr>
            <a:endParaRPr lang="en-US"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533400"/>
            <a:ext cx="8229600" cy="5592763"/>
          </a:xfrm>
        </p:spPr>
        <p:txBody>
          <a:bodyPr>
            <a:normAutofit fontScale="70000" lnSpcReduction="20000"/>
          </a:bodyPr>
          <a:lstStyle/>
          <a:p>
            <a:pPr>
              <a:buNone/>
            </a:pPr>
            <a:r>
              <a:rPr lang="en-US" dirty="0" smtClean="0"/>
              <a:t>“Don’t ask, don’t tell”— version two</a:t>
            </a:r>
          </a:p>
          <a:p>
            <a:pPr>
              <a:buNone/>
            </a:pPr>
            <a:r>
              <a:rPr lang="en-US" dirty="0" smtClean="0"/>
              <a:t>The presence in the armed forces of persons who demonstrate a propensity or intent to engage in </a:t>
            </a:r>
            <a:r>
              <a:rPr lang="en-US" u="sng" dirty="0" smtClean="0"/>
              <a:t>homosexual acts</a:t>
            </a:r>
            <a:r>
              <a:rPr lang="en-US" dirty="0" smtClean="0"/>
              <a:t> would create an unacceptable risk to the high standards of morale, good order and discipline, and unit cohesion that are the essence of military capability. […]</a:t>
            </a:r>
          </a:p>
          <a:p>
            <a:pPr>
              <a:buNone/>
            </a:pPr>
            <a:r>
              <a:rPr lang="en-US" dirty="0" smtClean="0"/>
              <a:t>A member of the armed forces shall be separated from the armed forces under regulations prescribed by the Secretary of Defense if one or more of the following findings is made and approved in accordance with procedures set forth in such regulations:</a:t>
            </a:r>
          </a:p>
          <a:p>
            <a:pPr>
              <a:buNone/>
            </a:pPr>
            <a:r>
              <a:rPr lang="en-US" dirty="0" smtClean="0"/>
              <a:t>(1) That the member has engaged in, attempted to engage in, or solicited another to engage in a </a:t>
            </a:r>
            <a:r>
              <a:rPr lang="en-US" u="sng" dirty="0" smtClean="0"/>
              <a:t>homosexual act</a:t>
            </a:r>
            <a:r>
              <a:rPr lang="en-US" dirty="0" smtClean="0"/>
              <a:t> or acts. […]</a:t>
            </a:r>
          </a:p>
          <a:p>
            <a:pPr>
              <a:buNone/>
            </a:pPr>
            <a:r>
              <a:rPr lang="en-US" dirty="0" smtClean="0"/>
              <a:t>(2) That the member has stated that he or she is a </a:t>
            </a:r>
            <a:r>
              <a:rPr lang="en-US" u="sng" dirty="0" smtClean="0"/>
              <a:t>homosexual or bisexual</a:t>
            </a:r>
            <a:r>
              <a:rPr lang="en-US" dirty="0" smtClean="0"/>
              <a:t>, or words to that effect. […]</a:t>
            </a:r>
          </a:p>
          <a:p>
            <a:pPr>
              <a:buNone/>
            </a:pPr>
            <a:r>
              <a:rPr lang="en-US" dirty="0" smtClean="0"/>
              <a:t>(3) That the member has married or attempted to marry a person known to be of the </a:t>
            </a:r>
            <a:r>
              <a:rPr lang="en-US" u="sng" dirty="0" smtClean="0"/>
              <a:t>same biological sex</a:t>
            </a:r>
            <a:r>
              <a:rPr lang="en-US" dirty="0" smtClean="0"/>
              <a:t>.</a:t>
            </a:r>
          </a:p>
          <a:p>
            <a:pPr>
              <a:buNone/>
            </a:pPr>
            <a:endParaRPr lang="en-US"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endParaRPr lang="en-US"/>
          </a:p>
        </p:txBody>
      </p:sp>
      <p:sp>
        <p:nvSpPr>
          <p:cNvPr id="4" name="Content Placeholder 2"/>
          <p:cNvSpPr txBox="1">
            <a:spLocks/>
          </p:cNvSpPr>
          <p:nvPr/>
        </p:nvSpPr>
        <p:spPr>
          <a:xfrm>
            <a:off x="609600" y="990600"/>
            <a:ext cx="8229600" cy="5287963"/>
          </a:xfrm>
          <a:prstGeom prst="rect">
            <a:avLst/>
          </a:prstGeom>
        </p:spPr>
        <p:txBody>
          <a:bodyPr vert="horz" lIns="91440" tIns="45720" rIns="91440" bIns="45720" rtlCol="0">
            <a:normAutofit/>
          </a:bodyPr>
          <a:lstStyle/>
          <a:p>
            <a:pPr marL="514350" marR="0" lvl="0" indent="-514350" algn="l" defTabSz="914400" rtl="0" eaLnBrk="1" fontAlgn="auto" latinLnBrk="0" hangingPunct="1">
              <a:lnSpc>
                <a:spcPct val="100000"/>
              </a:lnSpc>
              <a:spcBef>
                <a:spcPct val="20000"/>
              </a:spcBef>
              <a:spcAft>
                <a:spcPts val="0"/>
              </a:spcAft>
              <a:buClrTx/>
              <a:buSzTx/>
              <a:buFont typeface="+mj-lt"/>
              <a:buAutoNum type="arabicPeriod"/>
              <a:tabLst/>
              <a:defRPr/>
            </a:pPr>
            <a:r>
              <a:rPr kumimoji="0" lang="en-US" sz="3200" b="0" i="0" u="none" strike="noStrike" kern="1200" cap="none" spc="0" normalizeH="0" baseline="0" noProof="0" dirty="0" smtClean="0">
                <a:ln>
                  <a:noFill/>
                </a:ln>
                <a:solidFill>
                  <a:schemeClr val="tx1"/>
                </a:solidFill>
                <a:effectLst/>
                <a:uLnTx/>
                <a:uFillTx/>
                <a:latin typeface="+mn-lt"/>
                <a:ea typeface="+mn-ea"/>
                <a:cs typeface="+mn-cs"/>
              </a:rPr>
              <a:t>Why might the military believe that homosexuals pose an “unacceptable risk” to the military as an institution? </a:t>
            </a:r>
          </a:p>
          <a:p>
            <a:pPr marL="514350" marR="0" lvl="0" indent="-514350" algn="l" defTabSz="914400" rtl="0" eaLnBrk="1" fontAlgn="auto" latinLnBrk="0" hangingPunct="1">
              <a:lnSpc>
                <a:spcPct val="100000"/>
              </a:lnSpc>
              <a:spcBef>
                <a:spcPct val="20000"/>
              </a:spcBef>
              <a:spcAft>
                <a:spcPts val="0"/>
              </a:spcAft>
              <a:buClrTx/>
              <a:buSzTx/>
              <a:buFont typeface="+mj-lt"/>
              <a:buAutoNum type="arabicPeriod"/>
              <a:tabLst/>
              <a:defRPr/>
            </a:pPr>
            <a:r>
              <a:rPr kumimoji="0" lang="en-US" sz="3200" b="0" i="0" u="none" strike="noStrike" kern="1200" cap="none" spc="0" normalizeH="0" baseline="0" noProof="0" dirty="0" smtClean="0">
                <a:ln>
                  <a:noFill/>
                </a:ln>
                <a:solidFill>
                  <a:schemeClr val="tx1"/>
                </a:solidFill>
                <a:effectLst/>
                <a:uLnTx/>
                <a:uFillTx/>
                <a:latin typeface="+mn-lt"/>
                <a:ea typeface="+mn-ea"/>
                <a:cs typeface="+mn-cs"/>
              </a:rPr>
              <a:t>What 3 things could get a person that is homosexual kicked out of the military? </a:t>
            </a:r>
          </a:p>
          <a:p>
            <a:pPr marL="514350" marR="0" lvl="0" indent="-514350" algn="l" defTabSz="914400" rtl="0" eaLnBrk="1" fontAlgn="auto" latinLnBrk="0" hangingPunct="1">
              <a:lnSpc>
                <a:spcPct val="100000"/>
              </a:lnSpc>
              <a:spcBef>
                <a:spcPct val="20000"/>
              </a:spcBef>
              <a:spcAft>
                <a:spcPts val="0"/>
              </a:spcAft>
              <a:buClrTx/>
              <a:buSzTx/>
              <a:buFont typeface="+mj-lt"/>
              <a:buAutoNum type="arabicPeriod"/>
              <a:tabLst/>
              <a:defRPr/>
            </a:pPr>
            <a:r>
              <a:rPr kumimoji="0" lang="en-US" sz="3200" b="0" i="0" u="none" strike="noStrike" kern="1200" cap="none" spc="0" normalizeH="0" baseline="0" noProof="0" dirty="0" smtClean="0">
                <a:ln>
                  <a:noFill/>
                </a:ln>
                <a:solidFill>
                  <a:schemeClr val="tx1"/>
                </a:solidFill>
                <a:effectLst/>
                <a:uLnTx/>
                <a:uFillTx/>
                <a:latin typeface="+mn-lt"/>
                <a:ea typeface="+mn-ea"/>
                <a:cs typeface="+mn-cs"/>
              </a:rPr>
              <a:t>In your opinion, is this policy in violation of the civil rights of homosexuals? Explain. </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n-US" sz="3200" b="0"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“Don’t ask, don’t tell”—let’s define it using the </a:t>
            </a:r>
            <a:r>
              <a:rPr lang="en-US" dirty="0" smtClean="0"/>
              <a:t>law in front of you…</a:t>
            </a:r>
            <a:endParaRPr lang="en-US" dirty="0"/>
          </a:p>
        </p:txBody>
      </p:sp>
      <p:sp>
        <p:nvSpPr>
          <p:cNvPr id="3" name="Content Placeholder 2"/>
          <p:cNvSpPr>
            <a:spLocks noGrp="1"/>
          </p:cNvSpPr>
          <p:nvPr>
            <p:ph idx="1"/>
          </p:nvPr>
        </p:nvSpPr>
        <p:spPr/>
        <p:txBody>
          <a:bodyPr>
            <a:normAutofit/>
          </a:bodyPr>
          <a:lstStyle/>
          <a:p>
            <a:pPr>
              <a:buNone/>
            </a:pPr>
            <a:endParaRPr lang="en-US"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533400"/>
            <a:ext cx="8229600" cy="5592763"/>
          </a:xfrm>
        </p:spPr>
        <p:txBody>
          <a:bodyPr>
            <a:normAutofit fontScale="70000" lnSpcReduction="20000"/>
          </a:bodyPr>
          <a:lstStyle/>
          <a:p>
            <a:pPr>
              <a:buNone/>
            </a:pPr>
            <a:r>
              <a:rPr lang="en-US" b="1" dirty="0"/>
              <a:t>DIRECTIONS</a:t>
            </a:r>
            <a:r>
              <a:rPr lang="en-US" dirty="0"/>
              <a:t>: In order to better understand “Don’t ask, Don’t tell” we need to hear arguments from top government officials on the issue.  Read the questions below to prepare for reading the article. Then, read the article below with the class.  Finally, answer the questions.</a:t>
            </a:r>
          </a:p>
          <a:p>
            <a:pPr marL="514350" lvl="0" indent="-514350">
              <a:buFont typeface="+mj-lt"/>
              <a:buAutoNum type="arabicPeriod"/>
            </a:pPr>
            <a:r>
              <a:rPr lang="en-US" dirty="0"/>
              <a:t>Who are the opponents of the “don’t ask, don’t tell” policy that are quoted in the article? Why do opponents believe that the policy should be repealed?</a:t>
            </a:r>
          </a:p>
          <a:p>
            <a:pPr marL="514350" indent="-514350">
              <a:buFont typeface="+mj-lt"/>
              <a:buAutoNum type="arabicPeriod"/>
            </a:pPr>
            <a:endParaRPr lang="en-US" dirty="0"/>
          </a:p>
          <a:p>
            <a:pPr marL="514350" lvl="0" indent="-514350">
              <a:buFont typeface="+mj-lt"/>
              <a:buAutoNum type="arabicPeriod"/>
            </a:pPr>
            <a:r>
              <a:rPr lang="en-US" dirty="0"/>
              <a:t>Who are the supporters of the “don’t ask, don’t tell” policy that are quoted in the article? Why do they believe that the policy should not be repealed?</a:t>
            </a:r>
          </a:p>
          <a:p>
            <a:pPr marL="514350" indent="-514350">
              <a:buNone/>
            </a:pPr>
            <a:r>
              <a:rPr lang="en-US" dirty="0"/>
              <a:t> </a:t>
            </a:r>
          </a:p>
          <a:p>
            <a:pPr marL="514350" lvl="0" indent="-514350">
              <a:buNone/>
            </a:pPr>
            <a:r>
              <a:rPr lang="en-US" dirty="0" smtClean="0"/>
              <a:t>3.       What </a:t>
            </a:r>
            <a:r>
              <a:rPr lang="en-US" dirty="0"/>
              <a:t>further information would you want to know about the “don’t ask, don’t tell” policy?</a:t>
            </a:r>
          </a:p>
          <a:p>
            <a:pPr marL="514350" indent="-514350">
              <a:buNone/>
            </a:pPr>
            <a:endParaRPr lang="en-US" dirty="0"/>
          </a:p>
          <a:p>
            <a:pPr marL="514350" lvl="0" indent="-514350">
              <a:buNone/>
            </a:pPr>
            <a:r>
              <a:rPr lang="en-US" dirty="0" smtClean="0"/>
              <a:t>4. At </a:t>
            </a:r>
            <a:r>
              <a:rPr lang="en-US" dirty="0"/>
              <a:t>this point, do you think the “don’t ask, don’t tell” policy should be repealed? Why or why not?</a:t>
            </a:r>
          </a:p>
          <a:p>
            <a:pPr>
              <a:buNone/>
            </a:pPr>
            <a:endParaRPr lang="en-US"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533400"/>
            <a:ext cx="8229600" cy="5592763"/>
          </a:xfrm>
        </p:spPr>
        <p:txBody>
          <a:bodyPr>
            <a:normAutofit fontScale="77500" lnSpcReduction="20000"/>
          </a:bodyPr>
          <a:lstStyle/>
          <a:p>
            <a:pPr>
              <a:buNone/>
            </a:pPr>
            <a:r>
              <a:rPr lang="en-US" b="1" dirty="0"/>
              <a:t>Top Defense Officials Seek to End ‘Don’t Ask, Don’t Tell’</a:t>
            </a:r>
            <a:endParaRPr lang="en-US" dirty="0"/>
          </a:p>
          <a:p>
            <a:pPr>
              <a:buNone/>
            </a:pPr>
            <a:r>
              <a:rPr lang="en-US" b="1" dirty="0"/>
              <a:t>By </a:t>
            </a:r>
            <a:r>
              <a:rPr lang="en-US" b="1" dirty="0">
                <a:hlinkClick r:id="rId2" tooltip="More Articles by Elisabeth Bumiller"/>
              </a:rPr>
              <a:t>ELISABETH BUMILLER</a:t>
            </a:r>
            <a:r>
              <a:rPr lang="en-US" b="1" dirty="0"/>
              <a:t>, February 3, 2010</a:t>
            </a:r>
            <a:endParaRPr lang="en-US" dirty="0"/>
          </a:p>
          <a:p>
            <a:pPr>
              <a:buNone/>
            </a:pPr>
            <a:r>
              <a:rPr lang="en-US" dirty="0"/>
              <a:t>WASHINGTON — The nation’s top two defense officials called Tuesday for an end to the 16-year-old “don’t ask, don’t tell” law, a major step toward allowing openly gay men and women to serve in the United States military for the first time.</a:t>
            </a:r>
          </a:p>
          <a:p>
            <a:pPr>
              <a:buNone/>
            </a:pPr>
            <a:r>
              <a:rPr lang="en-US" dirty="0"/>
              <a:t>“No matter how I look at the issue, I cannot escape being troubled by the fact that we have in place a policy which forces young men and women to lie about who they are in order to defend their fellow citizens,” Adm. </a:t>
            </a:r>
            <a:r>
              <a:rPr lang="en-US" dirty="0">
                <a:hlinkClick r:id="rId3" tooltip="http://topics.nytimes.com/top/reference/timestopics/people/m/michael_g_mullen/index.html?inline=nyt-perMore articles about Michael G. Mullen."/>
              </a:rPr>
              <a:t>Mike Mullen</a:t>
            </a:r>
            <a:r>
              <a:rPr lang="en-US" dirty="0"/>
              <a:t>, the chairman of the </a:t>
            </a:r>
            <a:r>
              <a:rPr lang="en-US" dirty="0">
                <a:hlinkClick r:id="rId4" tooltip="http://topics.nytimes.com/top/reference/timestopics/organizations/j/joint_chiefs_of_staff/index.html?inline=nyt-orgMore articles about Joint Chiefs of Staff"/>
              </a:rPr>
              <a:t>Joint Chiefs of Staff</a:t>
            </a:r>
            <a:r>
              <a:rPr lang="en-US" dirty="0"/>
              <a:t>, told the Senate Armed Services Committee.</a:t>
            </a:r>
          </a:p>
          <a:p>
            <a:pPr>
              <a:buNone/>
            </a:pPr>
            <a:r>
              <a:rPr lang="en-US" dirty="0"/>
              <a:t>As a murmur swept through a hearing room packed with gay rights leaders, Admiral Mullen said it was his personal belief that “allowing gays and lesbians to serve openly would be the right thing to do.”</a:t>
            </a:r>
          </a:p>
          <a:p>
            <a:pPr>
              <a:buNone/>
            </a:pPr>
            <a:endParaRPr lang="en-US"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81000"/>
            <a:ext cx="8229600" cy="5745163"/>
          </a:xfrm>
        </p:spPr>
        <p:txBody>
          <a:bodyPr>
            <a:normAutofit fontScale="62500" lnSpcReduction="20000"/>
          </a:bodyPr>
          <a:lstStyle/>
          <a:p>
            <a:pPr>
              <a:buNone/>
            </a:pPr>
            <a:r>
              <a:rPr lang="en-US" b="1" dirty="0"/>
              <a:t>DIRECTIONS: In February of 2010, the New York Times asked students to post their opinions to this topic online. Their responses are listed below. Read each argument and highlight or underline any points that you agree with or perhaps hadn’t considered before. Then, write your own opinion piece to be posted online </a:t>
            </a:r>
            <a:r>
              <a:rPr lang="en-US" b="1" dirty="0">
                <a:sym typeface="Wingdings"/>
              </a:rPr>
              <a:t></a:t>
            </a:r>
            <a:r>
              <a:rPr lang="en-US" b="1" dirty="0"/>
              <a:t>  </a:t>
            </a:r>
            <a:endParaRPr lang="en-US" dirty="0"/>
          </a:p>
          <a:p>
            <a:pPr>
              <a:buNone/>
            </a:pPr>
            <a:r>
              <a:rPr lang="en-US" dirty="0"/>
              <a:t> </a:t>
            </a:r>
          </a:p>
          <a:p>
            <a:pPr>
              <a:buNone/>
            </a:pPr>
            <a:r>
              <a:rPr lang="en-US" dirty="0"/>
              <a:t>I can </a:t>
            </a:r>
            <a:r>
              <a:rPr lang="en-US" dirty="0" err="1"/>
              <a:t>realy</a:t>
            </a:r>
            <a:r>
              <a:rPr lang="en-US" dirty="0"/>
              <a:t> only see one side of this argument, and that is that they should get rid of this “</a:t>
            </a:r>
            <a:r>
              <a:rPr lang="en-US" dirty="0" err="1"/>
              <a:t>dont</a:t>
            </a:r>
            <a:r>
              <a:rPr lang="en-US" dirty="0"/>
              <a:t> ask, </a:t>
            </a:r>
            <a:r>
              <a:rPr lang="en-US" dirty="0" err="1"/>
              <a:t>dont</a:t>
            </a:r>
            <a:r>
              <a:rPr lang="en-US" dirty="0"/>
              <a:t> tell” law. I am actually bisexual myself and have </a:t>
            </a:r>
            <a:r>
              <a:rPr lang="en-US" dirty="0" err="1"/>
              <a:t>alot</a:t>
            </a:r>
            <a:r>
              <a:rPr lang="en-US" dirty="0"/>
              <a:t> of gay and lesbian friends, this topic in a </a:t>
            </a:r>
            <a:r>
              <a:rPr lang="en-US" dirty="0" err="1"/>
              <a:t>sence</a:t>
            </a:r>
            <a:r>
              <a:rPr lang="en-US" dirty="0"/>
              <a:t> hits home because I was considering joining the military when I was 18; </a:t>
            </a:r>
            <a:r>
              <a:rPr lang="en-US" dirty="0" err="1"/>
              <a:t>im</a:t>
            </a:r>
            <a:r>
              <a:rPr lang="en-US" dirty="0"/>
              <a:t> not just going to stay silent about WHO I AM in order to serve my country. “Allowing gays and lesbians to serve openly would be the right thing to do.” I </a:t>
            </a:r>
            <a:r>
              <a:rPr lang="en-US" dirty="0" err="1"/>
              <a:t>completley</a:t>
            </a:r>
            <a:r>
              <a:rPr lang="en-US" dirty="0"/>
              <a:t> agree with this, it WOULD be the </a:t>
            </a:r>
            <a:r>
              <a:rPr lang="en-US" dirty="0" err="1"/>
              <a:t>righ</a:t>
            </a:r>
            <a:r>
              <a:rPr lang="en-US" dirty="0"/>
              <a:t> thing to do for so many reasons, one being that this is the military of the UNITED STATES OF AMERICA, where we are supposed to be a free country, its simply un-</a:t>
            </a:r>
            <a:r>
              <a:rPr lang="en-US" dirty="0" err="1"/>
              <a:t>american</a:t>
            </a:r>
            <a:r>
              <a:rPr lang="en-US" dirty="0"/>
              <a:t> to have soldiers at heart who may be gay or lesbian to not let people know about there sexuality. Just because someone has a </a:t>
            </a:r>
            <a:r>
              <a:rPr lang="en-US" dirty="0" err="1"/>
              <a:t>defferent</a:t>
            </a:r>
            <a:r>
              <a:rPr lang="en-US" dirty="0"/>
              <a:t> sexual </a:t>
            </a:r>
            <a:r>
              <a:rPr lang="en-US" dirty="0" err="1"/>
              <a:t>prefferance</a:t>
            </a:r>
            <a:r>
              <a:rPr lang="en-US" dirty="0"/>
              <a:t> about them does not mean they are different from any other </a:t>
            </a:r>
            <a:r>
              <a:rPr lang="en-US" dirty="0" err="1"/>
              <a:t>american</a:t>
            </a:r>
            <a:r>
              <a:rPr lang="en-US" dirty="0"/>
              <a:t> soldier who serves in this military today. We should not have to keep quiet about who we are.</a:t>
            </a:r>
          </a:p>
          <a:p>
            <a:pPr>
              <a:buNone/>
            </a:pPr>
            <a:r>
              <a:rPr lang="en-US" i="1" dirty="0"/>
              <a:t>— </a:t>
            </a:r>
            <a:r>
              <a:rPr lang="en-US" i="1" dirty="0" err="1"/>
              <a:t>josie</a:t>
            </a:r>
            <a:endParaRPr lang="en-US" dirty="0"/>
          </a:p>
          <a:p>
            <a:pPr>
              <a:buNone/>
            </a:pPr>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dirty="0" smtClean="0"/>
              <a:t>Shout outs</a:t>
            </a:r>
            <a:endParaRPr lang="en-US" dirty="0"/>
          </a:p>
        </p:txBody>
      </p:sp>
      <p:sp>
        <p:nvSpPr>
          <p:cNvPr id="3" name="Content Placeholder 2"/>
          <p:cNvSpPr>
            <a:spLocks noGrp="1"/>
          </p:cNvSpPr>
          <p:nvPr>
            <p:ph idx="1"/>
          </p:nvPr>
        </p:nvSpPr>
        <p:spPr>
          <a:xfrm>
            <a:off x="381000" y="1295400"/>
            <a:ext cx="8229600" cy="4525963"/>
          </a:xfrm>
        </p:spPr>
        <p:txBody>
          <a:bodyPr>
            <a:normAutofit lnSpcReduction="10000"/>
          </a:bodyPr>
          <a:lstStyle/>
          <a:p>
            <a:r>
              <a:rPr lang="en-US" dirty="0" smtClean="0"/>
              <a:t>Jonah</a:t>
            </a:r>
          </a:p>
          <a:p>
            <a:r>
              <a:rPr lang="en-US" dirty="0" smtClean="0"/>
              <a:t>Nicole</a:t>
            </a:r>
          </a:p>
          <a:p>
            <a:r>
              <a:rPr lang="en-US" dirty="0" smtClean="0"/>
              <a:t>Alexander  </a:t>
            </a:r>
          </a:p>
          <a:p>
            <a:endParaRPr lang="en-US" dirty="0" smtClean="0"/>
          </a:p>
          <a:p>
            <a:r>
              <a:rPr lang="en-US" dirty="0" err="1" smtClean="0"/>
              <a:t>Rakeen</a:t>
            </a:r>
            <a:endParaRPr lang="en-US" dirty="0" smtClean="0"/>
          </a:p>
          <a:p>
            <a:r>
              <a:rPr lang="en-US" dirty="0" smtClean="0"/>
              <a:t>Santiago</a:t>
            </a:r>
          </a:p>
          <a:p>
            <a:r>
              <a:rPr lang="en-US" dirty="0" err="1" smtClean="0"/>
              <a:t>Kindrea</a:t>
            </a:r>
            <a:endParaRPr lang="en-US" dirty="0" smtClean="0"/>
          </a:p>
          <a:p>
            <a:r>
              <a:rPr lang="en-US" dirty="0" smtClean="0"/>
              <a:t>Mr. Jackson</a:t>
            </a:r>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dirty="0" smtClean="0"/>
              <a:t>My apologies…</a:t>
            </a:r>
            <a:endParaRPr lang="en-US" dirty="0"/>
          </a:p>
        </p:txBody>
      </p:sp>
      <p:sp>
        <p:nvSpPr>
          <p:cNvPr id="3" name="Content Placeholder 2"/>
          <p:cNvSpPr>
            <a:spLocks noGrp="1"/>
          </p:cNvSpPr>
          <p:nvPr>
            <p:ph idx="1"/>
          </p:nvPr>
        </p:nvSpPr>
        <p:spPr/>
        <p:txBody>
          <a:bodyPr/>
          <a:lstStyle/>
          <a:p>
            <a:r>
              <a:rPr lang="en-US" dirty="0" smtClean="0"/>
              <a:t>I needed to provide you with more background information on immigration policy. </a:t>
            </a:r>
          </a:p>
          <a:p>
            <a:r>
              <a:rPr lang="en-US" dirty="0" smtClean="0"/>
              <a:t>Thank you for your patience</a:t>
            </a:r>
          </a:p>
          <a:p>
            <a:r>
              <a:rPr lang="en-US" dirty="0" smtClean="0"/>
              <a:t>I’ll give a few examples, and we will return to this after our unit test…</a:t>
            </a:r>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dirty="0" smtClean="0"/>
              <a:t>The DREAM </a:t>
            </a:r>
            <a:r>
              <a:rPr lang="en-US" dirty="0" smtClean="0"/>
              <a:t> </a:t>
            </a:r>
            <a:r>
              <a:rPr lang="en-US" dirty="0" smtClean="0"/>
              <a:t>Act</a:t>
            </a:r>
            <a:endParaRPr lang="en-US" dirty="0"/>
          </a:p>
        </p:txBody>
      </p:sp>
      <p:sp>
        <p:nvSpPr>
          <p:cNvPr id="3" name="Content Placeholder 2"/>
          <p:cNvSpPr>
            <a:spLocks noGrp="1"/>
          </p:cNvSpPr>
          <p:nvPr>
            <p:ph idx="1"/>
          </p:nvPr>
        </p:nvSpPr>
        <p:spPr>
          <a:xfrm>
            <a:off x="457200" y="1219200"/>
            <a:ext cx="8229600" cy="4983163"/>
          </a:xfrm>
        </p:spPr>
        <p:txBody>
          <a:bodyPr>
            <a:normAutofit fontScale="55000" lnSpcReduction="20000"/>
          </a:bodyPr>
          <a:lstStyle/>
          <a:p>
            <a:pPr>
              <a:buNone/>
            </a:pPr>
            <a:r>
              <a:rPr lang="en-US" dirty="0" smtClean="0"/>
              <a:t>The purpose of the Development, Relief and Education of Alien Minors Act, also called the DREAM Act, is to help those individuals who meet certain requirements, have an opportunity to enlist in the military or go to college and have a path to citizenship which they otherwise would not have without this legislation. Supporters of the DREAM Act believe it is vital not only to the people who would benefit from it, but also the United States as a whole. It would give an opportunity to undocumented immigrant students who have been living in the U.S. since they were young, a chance to contribute back to the country that has given so much to them and a chance to utilize their hard earned education and talents</a:t>
            </a:r>
            <a:r>
              <a:rPr lang="en-US" dirty="0" smtClean="0"/>
              <a:t>.</a:t>
            </a:r>
          </a:p>
          <a:p>
            <a:pPr>
              <a:buNone/>
            </a:pPr>
            <a:endParaRPr lang="en-US" dirty="0" smtClean="0"/>
          </a:p>
          <a:p>
            <a:pPr>
              <a:buNone/>
            </a:pPr>
            <a:r>
              <a:rPr lang="en-US" dirty="0" smtClean="0"/>
              <a:t>The </a:t>
            </a:r>
            <a:r>
              <a:rPr lang="en-US" dirty="0" smtClean="0"/>
              <a:t>following is a list of specific requirements one would need in order to qualify for the current version of the DREAM Act.</a:t>
            </a:r>
          </a:p>
          <a:p>
            <a:pPr lvl="0"/>
            <a:r>
              <a:rPr lang="en-US" dirty="0" smtClean="0"/>
              <a:t>Must have entered the United States before the age of 16 (i.e. 15 and younger)</a:t>
            </a:r>
          </a:p>
          <a:p>
            <a:pPr lvl="0"/>
            <a:r>
              <a:rPr lang="en-US" dirty="0" smtClean="0"/>
              <a:t>Must have been present in the United States for at least five (5) consecutive years prior to enactment of the bill</a:t>
            </a:r>
          </a:p>
          <a:p>
            <a:pPr lvl="0"/>
            <a:r>
              <a:rPr lang="en-US" dirty="0" smtClean="0"/>
              <a:t>Must have graduated from a United States high school, or have obtained a GED, or have been accepted into an institution of higher education (i.e. college/university)</a:t>
            </a:r>
          </a:p>
          <a:p>
            <a:pPr lvl="0"/>
            <a:r>
              <a:rPr lang="en-US" dirty="0" smtClean="0"/>
              <a:t>Must be between the ages of </a:t>
            </a:r>
            <a:r>
              <a:rPr lang="en-US" b="1" dirty="0" smtClean="0">
                <a:hlinkClick r:id="rId2"/>
              </a:rPr>
              <a:t>12 and 35</a:t>
            </a:r>
            <a:r>
              <a:rPr lang="en-US" dirty="0" smtClean="0"/>
              <a:t> </a:t>
            </a:r>
            <a:r>
              <a:rPr lang="en-US" b="1" dirty="0" smtClean="0"/>
              <a:t>at the time of application</a:t>
            </a:r>
            <a:endParaRPr lang="en-US" dirty="0" smtClean="0"/>
          </a:p>
          <a:p>
            <a:pPr lvl="0"/>
            <a:r>
              <a:rPr lang="en-US" dirty="0" smtClean="0"/>
              <a:t>Must have </a:t>
            </a:r>
            <a:r>
              <a:rPr lang="en-US" b="1" dirty="0" smtClean="0">
                <a:hlinkClick r:id="rId3"/>
              </a:rPr>
              <a:t>good moral character</a:t>
            </a:r>
            <a:endParaRPr lang="en-US" dirty="0" smtClean="0"/>
          </a:p>
          <a:p>
            <a:pPr>
              <a:buNone/>
            </a:pPr>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22530" name="Picture 2" descr="http://www.themoralliberal.com/wp-content/uploads/2010/11/no-dream-act.jpg"/>
          <p:cNvPicPr>
            <a:picLocks noChangeAspect="1" noChangeArrowheads="1"/>
          </p:cNvPicPr>
          <p:nvPr/>
        </p:nvPicPr>
        <p:blipFill>
          <a:blip r:embed="rId2" cstate="print"/>
          <a:srcRect/>
          <a:stretch>
            <a:fillRect/>
          </a:stretch>
        </p:blipFill>
        <p:spPr bwMode="auto">
          <a:xfrm>
            <a:off x="4953000" y="3200400"/>
            <a:ext cx="3848100" cy="3395382"/>
          </a:xfrm>
          <a:prstGeom prst="rect">
            <a:avLst/>
          </a:prstGeom>
          <a:noFill/>
        </p:spPr>
      </p:pic>
      <p:pic>
        <p:nvPicPr>
          <p:cNvPr id="22532" name="Picture 4" descr="http://davidswanson.files.wordpress.com/2010/11/dream_act.jpg?w=453&amp;h=453"/>
          <p:cNvPicPr>
            <a:picLocks noChangeAspect="1" noChangeArrowheads="1"/>
          </p:cNvPicPr>
          <p:nvPr/>
        </p:nvPicPr>
        <p:blipFill>
          <a:blip r:embed="rId3" cstate="print"/>
          <a:srcRect/>
          <a:stretch>
            <a:fillRect/>
          </a:stretch>
        </p:blipFill>
        <p:spPr bwMode="auto">
          <a:xfrm>
            <a:off x="381000" y="2743200"/>
            <a:ext cx="4419600" cy="3400426"/>
          </a:xfrm>
          <a:prstGeom prst="rect">
            <a:avLst/>
          </a:prstGeom>
          <a:noFill/>
        </p:spPr>
      </p:pic>
      <p:pic>
        <p:nvPicPr>
          <p:cNvPr id="22534" name="Picture 6" descr="http://dream-act.net/wp-content/uploads/2011/05/dreamact3.jpg"/>
          <p:cNvPicPr>
            <a:picLocks noChangeAspect="1" noChangeArrowheads="1"/>
          </p:cNvPicPr>
          <p:nvPr/>
        </p:nvPicPr>
        <p:blipFill>
          <a:blip r:embed="rId4" cstate="print"/>
          <a:srcRect/>
          <a:stretch>
            <a:fillRect/>
          </a:stretch>
        </p:blipFill>
        <p:spPr bwMode="auto">
          <a:xfrm>
            <a:off x="457200" y="304800"/>
            <a:ext cx="3814141" cy="2286000"/>
          </a:xfrm>
          <a:prstGeom prst="rect">
            <a:avLst/>
          </a:prstGeom>
          <a:noFill/>
        </p:spPr>
      </p:pic>
      <p:pic>
        <p:nvPicPr>
          <p:cNvPr id="22536" name="Picture 8" descr="http://nysiaf.org/wp-content/uploads/2010/08/DREAM-Act.png"/>
          <p:cNvPicPr>
            <a:picLocks noChangeAspect="1" noChangeArrowheads="1"/>
          </p:cNvPicPr>
          <p:nvPr/>
        </p:nvPicPr>
        <p:blipFill>
          <a:blip r:embed="rId5" cstate="print"/>
          <a:srcRect/>
          <a:stretch>
            <a:fillRect/>
          </a:stretch>
        </p:blipFill>
        <p:spPr bwMode="auto">
          <a:xfrm>
            <a:off x="4419600" y="381000"/>
            <a:ext cx="4494586" cy="2819400"/>
          </a:xfrm>
          <a:prstGeom prst="rect">
            <a:avLst/>
          </a:prstGeom>
          <a:noFill/>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dirty="0" smtClean="0"/>
              <a:t>In Alabama </a:t>
            </a:r>
            <a:endParaRPr lang="en-US" dirty="0"/>
          </a:p>
        </p:txBody>
      </p:sp>
      <p:sp>
        <p:nvSpPr>
          <p:cNvPr id="3" name="Content Placeholder 2"/>
          <p:cNvSpPr>
            <a:spLocks noGrp="1"/>
          </p:cNvSpPr>
          <p:nvPr>
            <p:ph idx="1"/>
          </p:nvPr>
        </p:nvSpPr>
        <p:spPr/>
        <p:txBody>
          <a:bodyPr>
            <a:normAutofit lnSpcReduction="10000"/>
          </a:bodyPr>
          <a:lstStyle/>
          <a:p>
            <a:r>
              <a:rPr lang="en-US" dirty="0" smtClean="0"/>
              <a:t>The champions of Alabama’s </a:t>
            </a:r>
            <a:r>
              <a:rPr lang="en-US" dirty="0" smtClean="0"/>
              <a:t>far-reaching immigration</a:t>
            </a:r>
            <a:r>
              <a:rPr lang="en-US" dirty="0" smtClean="0"/>
              <a:t> law have said that it is intended to drive illegal immigrants from the state by making every aspect of their life difficult. </a:t>
            </a:r>
            <a:endParaRPr lang="en-US" dirty="0" smtClean="0"/>
          </a:p>
          <a:p>
            <a:r>
              <a:rPr lang="en-US" dirty="0" smtClean="0"/>
              <a:t>Part of the law which </a:t>
            </a:r>
            <a:r>
              <a:rPr lang="en-US" dirty="0" smtClean="0"/>
              <a:t>appears to make proof of citizenship or legal residency a requirement even for mundane activities like garbage pickup, dog licenses and flu shots at county health departments.</a:t>
            </a:r>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5" name="Picture 2" descr="http://www.dreamactivist.org/files/2011/08/301384_2309276612017_1252395115_3138585_1670871_n.jpg"/>
          <p:cNvPicPr>
            <a:picLocks noChangeAspect="1" noChangeArrowheads="1"/>
          </p:cNvPicPr>
          <p:nvPr/>
        </p:nvPicPr>
        <p:blipFill>
          <a:blip r:embed="rId2" cstate="print"/>
          <a:srcRect/>
          <a:stretch>
            <a:fillRect/>
          </a:stretch>
        </p:blipFill>
        <p:spPr bwMode="auto">
          <a:xfrm>
            <a:off x="457200" y="0"/>
            <a:ext cx="8305800" cy="6395467"/>
          </a:xfrm>
          <a:prstGeom prst="rect">
            <a:avLst/>
          </a:prstGeom>
          <a:noFill/>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a:r>
              <a:rPr lang="en-US" dirty="0" smtClean="0"/>
              <a:t>Arizona </a:t>
            </a:r>
            <a:r>
              <a:rPr lang="en-US" dirty="0" smtClean="0"/>
              <a:t>Immigration Law (SB 1070)</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The legislated requires police officers, "when practicable," to detain people they reasonably suspect are in the country without authorization and to verify their status with federal officials, unless doing so would hinder an investigation or emergency medical treatment. The law also makes it a state crime — a misdemeanor — to not carry immigration papers. In addition, it allows people to sue local government or agencies if they believe federal or state immigration law is not being enforced.</a:t>
            </a:r>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4" name="Picture 3" descr="http://www.cagle.com/news/ImmigrationAZ/images/fitzsimmons3.jpg"/>
          <p:cNvPicPr/>
          <p:nvPr/>
        </p:nvPicPr>
        <p:blipFill>
          <a:blip r:embed="rId2" cstate="print"/>
          <a:srcRect/>
          <a:stretch>
            <a:fillRect/>
          </a:stretch>
        </p:blipFill>
        <p:spPr bwMode="auto">
          <a:xfrm>
            <a:off x="304800" y="457200"/>
            <a:ext cx="8382000" cy="57912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53</TotalTime>
  <Words>1151</Words>
  <Application>Microsoft Office PowerPoint</Application>
  <PresentationFormat>On-screen Show (4:3)</PresentationFormat>
  <Paragraphs>80</Paragraphs>
  <Slides>19</Slides>
  <Notes>0</Notes>
  <HiddenSlides>0</HiddenSlides>
  <MMClips>0</MMClips>
  <ScaleCrop>false</ScaleCrop>
  <HeadingPairs>
    <vt:vector size="4" baseType="variant">
      <vt:variant>
        <vt:lpstr>Theme</vt:lpstr>
      </vt:variant>
      <vt:variant>
        <vt:i4>1</vt:i4>
      </vt:variant>
      <vt:variant>
        <vt:lpstr>Slide Titles</vt:lpstr>
      </vt:variant>
      <vt:variant>
        <vt:i4>19</vt:i4>
      </vt:variant>
    </vt:vector>
  </HeadingPairs>
  <TitlesOfParts>
    <vt:vector size="20" baseType="lpstr">
      <vt:lpstr>Office Theme</vt:lpstr>
      <vt:lpstr>Slide 1</vt:lpstr>
      <vt:lpstr>Shout outs</vt:lpstr>
      <vt:lpstr>My apologies…</vt:lpstr>
      <vt:lpstr>The DREAM  Act</vt:lpstr>
      <vt:lpstr>Slide 5</vt:lpstr>
      <vt:lpstr>In Alabama </vt:lpstr>
      <vt:lpstr>Slide 7</vt:lpstr>
      <vt:lpstr>Arizona Immigration Law (SB 1070)</vt:lpstr>
      <vt:lpstr>Slide 9</vt:lpstr>
      <vt:lpstr>Big question for today</vt:lpstr>
      <vt:lpstr>The military had a policy that limited the rights of certain individuals…</vt:lpstr>
      <vt:lpstr>Slide 12</vt:lpstr>
      <vt:lpstr>Slide 13</vt:lpstr>
      <vt:lpstr>Slide 14</vt:lpstr>
      <vt:lpstr>Slide 15</vt:lpstr>
      <vt:lpstr>“Don’t ask, don’t tell”—let’s define it using the law in front of you…</vt:lpstr>
      <vt:lpstr>Slide 17</vt:lpstr>
      <vt:lpstr>Slide 18</vt:lpstr>
      <vt:lpstr>Slide 19</vt:lpstr>
    </vt:vector>
  </TitlesOfParts>
  <Company>Lenovo</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Meg</dc:creator>
  <cp:lastModifiedBy>Meg</cp:lastModifiedBy>
  <cp:revision>3</cp:revision>
  <dcterms:created xsi:type="dcterms:W3CDTF">2011-12-06T01:45:41Z</dcterms:created>
  <dcterms:modified xsi:type="dcterms:W3CDTF">2011-12-07T02:51:12Z</dcterms:modified>
</cp:coreProperties>
</file>